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50</c:v>
                </c:pt>
                <c:pt idx="2">
                  <c:v>40</c:v>
                </c:pt>
                <c:pt idx="3">
                  <c:v>41</c:v>
                </c:pt>
                <c:pt idx="4">
                  <c:v>49</c:v>
                </c:pt>
                <c:pt idx="5">
                  <c:v>47</c:v>
                </c:pt>
                <c:pt idx="6">
                  <c:v>41</c:v>
                </c:pt>
                <c:pt idx="7">
                  <c:v>45</c:v>
                </c:pt>
                <c:pt idx="8">
                  <c:v>41</c:v>
                </c:pt>
                <c:pt idx="9">
                  <c:v>40</c:v>
                </c:pt>
                <c:pt idx="10">
                  <c:v>46</c:v>
                </c:pt>
                <c:pt idx="11">
                  <c:v>45</c:v>
                </c:pt>
                <c:pt idx="12">
                  <c:v>46</c:v>
                </c:pt>
                <c:pt idx="13">
                  <c:v>40</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30</c:v>
                </c:pt>
                <c:pt idx="2">
                  <c:v>30</c:v>
                </c:pt>
                <c:pt idx="3">
                  <c:v>26</c:v>
                </c:pt>
                <c:pt idx="4">
                  <c:v>33</c:v>
                </c:pt>
                <c:pt idx="5">
                  <c:v>27</c:v>
                </c:pt>
                <c:pt idx="6">
                  <c:v>34</c:v>
                </c:pt>
                <c:pt idx="7">
                  <c:v>28</c:v>
                </c:pt>
                <c:pt idx="8">
                  <c:v>34</c:v>
                </c:pt>
                <c:pt idx="9">
                  <c:v>30</c:v>
                </c:pt>
                <c:pt idx="10">
                  <c:v>31</c:v>
                </c:pt>
                <c:pt idx="11">
                  <c:v>25</c:v>
                </c:pt>
                <c:pt idx="12">
                  <c:v>34</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47</c:v>
                </c:pt>
                <c:pt idx="2">
                  <c:v>50</c:v>
                </c:pt>
                <c:pt idx="3">
                  <c:v>48</c:v>
                </c:pt>
                <c:pt idx="4">
                  <c:v>43</c:v>
                </c:pt>
                <c:pt idx="5">
                  <c:v>43</c:v>
                </c:pt>
                <c:pt idx="6">
                  <c:v>41</c:v>
                </c:pt>
                <c:pt idx="7">
                  <c:v>41</c:v>
                </c:pt>
                <c:pt idx="8">
                  <c:v>50</c:v>
                </c:pt>
                <c:pt idx="9">
                  <c:v>46</c:v>
                </c:pt>
                <c:pt idx="10">
                  <c:v>44</c:v>
                </c:pt>
                <c:pt idx="11">
                  <c:v>40</c:v>
                </c:pt>
                <c:pt idx="12">
                  <c:v>43</c:v>
                </c:pt>
                <c:pt idx="13">
                  <c:v>44</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34</c:v>
                </c:pt>
                <c:pt idx="2">
                  <c:v>29</c:v>
                </c:pt>
                <c:pt idx="3">
                  <c:v>32</c:v>
                </c:pt>
                <c:pt idx="4">
                  <c:v>32</c:v>
                </c:pt>
                <c:pt idx="5">
                  <c:v>33</c:v>
                </c:pt>
                <c:pt idx="6">
                  <c:v>28</c:v>
                </c:pt>
                <c:pt idx="7">
                  <c:v>28</c:v>
                </c:pt>
                <c:pt idx="8">
                  <c:v>25</c:v>
                </c:pt>
                <c:pt idx="9">
                  <c:v>26</c:v>
                </c:pt>
                <c:pt idx="10">
                  <c:v>33</c:v>
                </c:pt>
                <c:pt idx="11">
                  <c:v>34</c:v>
                </c:pt>
                <c:pt idx="12">
                  <c:v>28</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48</c:v>
                </c:pt>
                <c:pt idx="2">
                  <c:v>48</c:v>
                </c:pt>
                <c:pt idx="3">
                  <c:v>48</c:v>
                </c:pt>
                <c:pt idx="4">
                  <c:v>44</c:v>
                </c:pt>
                <c:pt idx="5">
                  <c:v>42</c:v>
                </c:pt>
                <c:pt idx="6">
                  <c:v>41</c:v>
                </c:pt>
                <c:pt idx="7">
                  <c:v>47</c:v>
                </c:pt>
                <c:pt idx="8">
                  <c:v>45</c:v>
                </c:pt>
                <c:pt idx="9">
                  <c:v>45</c:v>
                </c:pt>
                <c:pt idx="10">
                  <c:v>41</c:v>
                </c:pt>
                <c:pt idx="11">
                  <c:v>46</c:v>
                </c:pt>
                <c:pt idx="12">
                  <c:v>46</c:v>
                </c:pt>
                <c:pt idx="13">
                  <c:v>43</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25</c:v>
                </c:pt>
                <c:pt idx="2">
                  <c:v>32</c:v>
                </c:pt>
                <c:pt idx="3">
                  <c:v>33</c:v>
                </c:pt>
                <c:pt idx="4">
                  <c:v>28</c:v>
                </c:pt>
                <c:pt idx="5">
                  <c:v>26</c:v>
                </c:pt>
                <c:pt idx="6">
                  <c:v>35</c:v>
                </c:pt>
                <c:pt idx="7">
                  <c:v>35</c:v>
                </c:pt>
                <c:pt idx="8">
                  <c:v>30</c:v>
                </c:pt>
                <c:pt idx="9">
                  <c:v>26</c:v>
                </c:pt>
                <c:pt idx="10">
                  <c:v>30</c:v>
                </c:pt>
                <c:pt idx="11">
                  <c:v>27</c:v>
                </c:pt>
                <c:pt idx="12">
                  <c:v>29</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for computers is expected to showcase significant growth from 2019 to 2032 due to rapid advancements in technology and increasing demand for high-speed processors. In terms of Compound Annual Growth Rate (CAGR), the market is anticipated to grow at an impressive % over the forecast period. The global computer market, valued at substantial million USD in 2019, is projected to reach remarkable million USD by 2032. This growth can be attributed to various factors including a surge in demand from businesses, growing consumer electronic expenditures, continuous product innovation, and the increasing penetration of internet usage. The market share is anticipated to expand considerably during the forecast period, solidifying its position in the global market.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market for computers is majorly driven by constant technological advancements. The rapid growth and advancements in technologies such as Artificial Intelligence (AI), Machine Learning (ML), Internet of Things (IoT), and big data have created a surge in demand for computers worldwide. These technologies require advanced computing power and features, thus driving the growth of the computer market. Additionally, the rise in gaming computers with advanced graphics, the emergence of computers with improved processing capabilities, and evolving computer designs significantly contribute to market expansion.
Increasing Digitalization: The increasing digitalization in today's global economy is another key market enabler for the computer industry. Digital transformation across various sectors such as finance, healthcare, education and businesses have led to an increased demand for computers. With digitalization, business operations have moved from manual processes to automated systems, driving the need for computers. Also, in a bid to tide over the disruptions caused by the COVID-19 pandemic, many organizations and educational institutions have shifted to a remote-working and remote-learning model, respectively, further boosting the market for computers.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2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booming Type_1 industry has emerged as a vital growth driver for the global computer market. This growth is attributed to the increasing use of machine learning algorithms and data processing applications that necessitate high-speed and robust computing capabilities. Factors such as the rise of digital platforms, developments in artificial intelligence, and increasing access to high-speed internet are accelerating the scope of Type_1 industry, thereby fuelling demand for advanced computer systems.
The rapid advancements in the Type_1 industry are fostering innovation and expansion in the global computer market. Extensive data generation and the need for efficient data storage, management and analysis are prompting businesses to invest in highly efficient computer technologies. This growing need for high-performance computing, predominantly in industries like healthcare, logistics, and e-commerce, is expected to keep driving market growth. Simultaneously, it is prompting computer manufacturers to shift towards the design and production of more sophisticated machines.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market for computers has been experiencing a steady growth largely driven by increasing demand for faster, more efficient technology. However, high initial investment and setup costs pose a significant challenge to this growth. Particularly, manufacturers are faced with substantial costs of procuring top-grade hardware components, cutting-edge software, and sophisticated production technologies. Additionally, market entry costs are notably high, discouraging participation of smaller, innovating businesses that could potentially contribute immensely to market growth.
Furthermore, the technological landscape is rapidly evolving, making it mandatory for businesses in the computer industry to constantly innovate and upgrade their offerings to stay relevant. This requires substantial R&amp;D expenditure, which again, contributes to the high initial setup costs. Moreover, the costs related to compliance with various standardized norms, technical specifications, safety regulations, and environmental guidelines can also deter the market growth. Ultimately, the high costs limit market participation, stifling competition and hindering the broad-based expansion of the global computer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1 Apple Park Way, Cupertino, California, U.S.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 (2020)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April 1, 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April 1, 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1 Apple Park Way, Cupertino, California, U.S.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 (2020)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headquartered in Cupertino, California, that designs, manufactures, and sells consumer electronics, computer software, and online services. It was founded in 1976 by Steve Jobs, Ronald Wayne, and Steve Wozniak. The company's hardware products include the iPhone, the iPad, the Mac personal computer, the iPod portable media player, the Apple Watch smartwatch, the Apple TV digital media player, and the HomePod smart speaker. Apple's software includes macOS, iOS, iPadOS, and watchOS operating systems, the iTunes media player, the Safari web browser, the iLife and iWork creativity and productivity suites, as well as professional applications like Final Cut Pro, Logic Pro, and Xcode. Apple is known for its size and revenues. Its worldwide annual revenue totalled $274.5 billion for the 2020 fiscal year.</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310896">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310896">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310896">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310896">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310896">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(2025-2032)</a:t>
                      </a:r>
                    </a:p>
                  </a:txBody>
                  <a:tcPr>
                    <a:noFill/>
                    <a:lnL>
                      <a:noFill/>
                    </a:lnL>
                    <a:lnR>
                      <a:noFill/>
                    </a:lnR>
                    <a:lnT>
                      <a:noFill/>
                    </a:lnT>
                    <a:lnB>
                      <a:noFill/>
                    </a:lnB>
                  </a:tcPr>
                </a:tc>
              </a:tr>
              <a:tr h="310896">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6.1. Point_1.1</a:t>
                      </a:r>
                    </a:p>
                  </a:txBody>
                  <a:tcPr>
                    <a:noFill/>
                    <a:lnL>
                      <a:noFill/>
                    </a:lnL>
                    <a:lnR>
                      <a:noFill/>
                    </a:lnR>
                    <a:lnT>
                      <a:noFill/>
                    </a:lnT>
                    <a:lnB>
                      <a:noFill/>
                    </a:lnB>
                  </a:tcPr>
                </a:tc>
              </a:tr>
              <a:tr h="310896">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6.2. Point_1.2</a:t>
                      </a:r>
                    </a:p>
                  </a:txBody>
                  <a:tcPr>
                    <a:noFill/>
                    <a:lnL>
                      <a:noFill/>
                    </a:lnL>
                    <a:lnR>
                      <a:noFill/>
                    </a:lnR>
                    <a:lnT>
                      <a:noFill/>
                    </a:lnT>
                    <a:lnB>
                      <a:noFill/>
                    </a:lnB>
                  </a:tcPr>
                </a:tc>
              </a:tr>
              <a:tr h="310896">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6.2.1. Sub_point_1.2.1</a:t>
                      </a:r>
                    </a:p>
                  </a:txBody>
                  <a:tcPr>
                    <a:noFill/>
                    <a:lnL>
                      <a:noFill/>
                    </a:lnL>
                    <a:lnR>
                      <a:noFill/>
                    </a:lnR>
                    <a:lnT>
                      <a:noFill/>
                    </a:lnT>
                    <a:lnB>
                      <a:noFill/>
                    </a:lnB>
                  </a:tcPr>
                </a:tc>
              </a:tr>
              <a:tr h="310896">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1">
                          <a:solidFill>
                            <a:srgbClr val="7030A0"/>
                          </a:solidFill>
                          <a:latin typeface="Calibri"/>
                        </a:defRPr>
                      </a:pPr>
                      <a:r>
                        <a:t>7. Global Market of Computers Size by Type_2 (2025-2032)</a:t>
                      </a:r>
                    </a:p>
                  </a:txBody>
                  <a:tcPr>
                    <a:noFill/>
                    <a:lnL>
                      <a:noFill/>
                    </a:lnL>
                    <a:lnR>
                      <a:noFill/>
                    </a:lnR>
                    <a:lnT>
                      <a:noFill/>
                    </a:lnT>
                    <a:lnB>
                      <a:noFill/>
                    </a:lnB>
                  </a:tcPr>
                </a:tc>
              </a:tr>
              <a:tr h="310896">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7.1. Point_2.1</a:t>
                      </a:r>
                    </a:p>
                  </a:txBody>
                  <a:tcPr>
                    <a:noFill/>
                    <a:lnL>
                      <a:noFill/>
                    </a:lnL>
                    <a:lnR>
                      <a:noFill/>
                    </a:lnR>
                    <a:lnT>
                      <a:noFill/>
                    </a:lnT>
                    <a:lnB>
                      <a:noFill/>
                    </a:lnB>
                  </a:tcPr>
                </a:tc>
              </a:tr>
              <a:tr h="310896">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1">
                          <a:solidFill>
                            <a:srgbClr val="7030A0"/>
                          </a:solidFill>
                          <a:latin typeface="Calibri"/>
                        </a:defRPr>
                      </a:pPr>
                      <a:r>
                        <a:t>8. Global Market of Computers Size by Region (2025-2032)</a:t>
                      </a:r>
                    </a:p>
                  </a:txBody>
                  <a:tcPr>
                    <a:noFill/>
                    <a:lnL>
                      <a:noFill/>
                    </a:lnL>
                    <a:lnR>
                      <a:noFill/>
                    </a:lnR>
                    <a:lnT>
                      <a:noFill/>
                    </a:lnT>
                    <a:lnB>
                      <a:noFill/>
                    </a:lnB>
                  </a:tcPr>
                </a:tc>
              </a:tr>
              <a:tr h="310896">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8.1. North America (By Type_1, By Type_2)</a:t>
                      </a:r>
                    </a:p>
                  </a:txBody>
                  <a:tcPr>
                    <a:noFill/>
                    <a:lnL>
                      <a:noFill/>
                    </a:lnL>
                    <a:lnR>
                      <a:noFill/>
                    </a:lnR>
                    <a:lnT>
                      <a:noFill/>
                    </a:lnT>
                    <a:lnB>
                      <a:noFill/>
                    </a:lnB>
                  </a:tcPr>
                </a:tc>
              </a:tr>
              <a:tr h="310896">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8.1.1. US</a:t>
                      </a:r>
                    </a:p>
                  </a:txBody>
                  <a:tcPr>
                    <a:noFill/>
                    <a:lnL>
                      <a:noFill/>
                    </a:lnL>
                    <a:lnR>
                      <a:noFill/>
                    </a:lnR>
                    <a:lnT>
                      <a:noFill/>
                    </a:lnT>
                    <a:lnB>
                      <a:noFill/>
                    </a:lnB>
                  </a:tcPr>
                </a:tc>
              </a:tr>
              <a:tr h="310896">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8.1.2. Canada</a:t>
                      </a:r>
                    </a:p>
                  </a:txBody>
                  <a:tcPr>
                    <a:noFill/>
                    <a:lnL>
                      <a:noFill/>
                    </a:lnL>
                    <a:lnR>
                      <a:noFill/>
                    </a:lnR>
                    <a:lnT>
                      <a:noFill/>
                    </a:lnT>
                    <a:lnB>
                      <a:noFill/>
                    </a:lnB>
                  </a:tcPr>
                </a:tc>
              </a:tr>
              <a:tr h="310896">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8.2. Europe (By Type_1, By Type_2)</a:t>
                      </a:r>
                    </a:p>
                  </a:txBody>
                  <a:tcPr>
                    <a:noFill/>
                    <a:lnL>
                      <a:noFill/>
                    </a:lnL>
                    <a:lnR>
                      <a:noFill/>
                    </a:lnR>
                    <a:lnT>
                      <a:noFill/>
                    </a:lnT>
                    <a:lnB>
                      <a:noFill/>
                    </a:lnB>
                  </a:tcPr>
                </a:tc>
              </a:tr>
              <a:tr h="310896">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8.2.1. UK</a:t>
                      </a:r>
                    </a:p>
                  </a:txBody>
                  <a:tcPr>
                    <a:noFill/>
                    <a:lnL>
                      <a:noFill/>
                    </a:lnL>
                    <a:lnR>
                      <a:noFill/>
                    </a:lnR>
                    <a:lnT>
                      <a:noFill/>
                    </a:lnT>
                    <a:lnB>
                      <a:noFill/>
                    </a:lnB>
                  </a:tcPr>
                </a:tc>
              </a:tr>
              <a:tr h="310896">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8.2.2. Germany</a:t>
                      </a:r>
                    </a:p>
                  </a:txBody>
                  <a:tcPr>
                    <a:noFill/>
                    <a:lnL>
                      <a:noFill/>
                    </a:lnL>
                    <a:lnR>
                      <a:noFill/>
                    </a:lnR>
                    <a:lnT>
                      <a:noFill/>
                    </a:lnT>
                    <a:lnB>
                      <a:noFill/>
                    </a:lnB>
                  </a:tcPr>
                </a:tc>
              </a:tr>
              <a:tr h="310896">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8.2.3. Spain</a:t>
                      </a:r>
                    </a:p>
                  </a:txBody>
                  <a:tcPr>
                    <a:noFill/>
                    <a:lnL>
                      <a:noFill/>
                    </a:lnL>
                    <a:lnR>
                      <a:noFill/>
                    </a:lnR>
                    <a:lnT>
                      <a:noFill/>
                    </a:lnT>
                    <a:lnB>
                      <a:noFill/>
                    </a:lnB>
                  </a:tcPr>
                </a:tc>
              </a:tr>
              <a:tr h="310896">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8.2.4. France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310896">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310896">
                <a:tc>
                  <a:txBody>
                    <a:bodyPr/>
                    <a:lstStyle/>
                    <a:p>
                      <a:pPr>
                        <a:defRPr sz="1100" b="0">
                          <a:solidFill>
                            <a:srgbClr val="000000"/>
                          </a:solidFill>
                          <a:latin typeface="Calibri"/>
                        </a:defRPr>
                      </a:pPr>
                      <a:r>
                        <a:t>          8.3. Asia-Pacific (By Type_1, By Type_2)</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310896">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Apple Inc.</a:t>
                      </a:r>
                    </a:p>
                  </a:txBody>
                  <a:tcPr>
                    <a:noFill/>
                    <a:lnL>
                      <a:noFill/>
                    </a:lnL>
                    <a:lnR>
                      <a:noFill/>
                    </a:lnR>
                    <a:lnT>
                      <a:noFill/>
                    </a:lnT>
                    <a:lnB>
                      <a:noFill/>
                    </a:lnB>
                  </a:tcPr>
                </a:tc>
              </a:tr>
              <a:tr h="310896">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310896">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r h="310896">
                <a:tc>
                  <a:txBody>
                    <a:bodyPr/>
                    <a:lstStyle/>
                    <a:p>
                      <a:pPr>
                        <a:defRPr sz="1100" b="0">
                          <a:solidFill>
                            <a:srgbClr val="000000"/>
                          </a:solidFill>
                          <a:latin typeface="Calibri"/>
                        </a:defRPr>
                      </a:pPr>
                      <a:r>
                        <a:t>                    8.3.4. South Korea</a:t>
                      </a:r>
                    </a:p>
                  </a:txBody>
                  <a:tcPr>
                    <a:noFill/>
                    <a:lnL>
                      <a:noFill/>
                    </a:lnL>
                    <a:lnR>
                      <a:noFill/>
                    </a:lnR>
                    <a:lnT>
                      <a:noFill/>
                    </a:lnT>
                    <a:lnB>
                      <a:noFill/>
                    </a:lnB>
                  </a:tcPr>
                </a:tc>
                <a:tc>
                  <a:txBody>
                    <a:bodyPr/>
                    <a:lstStyle/>
                    <a:p>
                      <a:pPr>
                        <a:defRPr sz="1100" b="0">
                          <a:solidFill>
                            <a:srgbClr val="000000"/>
                          </a:solidFill>
                          <a:latin typeface="Calibri"/>
                        </a:defRPr>
                      </a:pPr>
                      <a:r>
                        <a:t>                    10.1.3. Financial Overview</a:t>
                      </a:r>
                    </a:p>
                  </a:txBody>
                  <a:tcPr>
                    <a:noFill/>
                    <a:lnL>
                      <a:noFill/>
                    </a:lnL>
                    <a:lnR>
                      <a:noFill/>
                    </a:lnR>
                    <a:lnT>
                      <a:noFill/>
                    </a:lnT>
                    <a:lnB>
                      <a:noFill/>
                    </a:lnB>
                  </a:tcPr>
                </a:tc>
              </a:tr>
              <a:tr h="310896">
                <a:tc>
                  <a:txBody>
                    <a:bodyPr/>
                    <a:lstStyle/>
                    <a:p>
                      <a:pPr>
                        <a:defRPr sz="1100" b="0">
                          <a:solidFill>
                            <a:srgbClr val="000000"/>
                          </a:solidFill>
                          <a:latin typeface="Calibri"/>
                        </a:defRPr>
                      </a:pPr>
                      <a:r>
                        <a:t>                    8.3.5. Rest of Asia Pacific</a:t>
                      </a:r>
                    </a:p>
                  </a:txBody>
                  <a:tcPr>
                    <a:noFill/>
                    <a:lnL>
                      <a:noFill/>
                    </a:lnL>
                    <a:lnR>
                      <a:noFill/>
                    </a:lnR>
                    <a:lnT>
                      <a:noFill/>
                    </a:lnT>
                    <a:lnB>
                      <a:noFill/>
                    </a:lnB>
                  </a:tcPr>
                </a:tc>
                <a:tc>
                  <a:txBody>
                    <a:bodyPr/>
                    <a:lstStyle/>
                    <a:p>
                      <a:pPr>
                        <a:defRPr sz="1100" b="0">
                          <a:solidFill>
                            <a:srgbClr val="000000"/>
                          </a:solidFill>
                          <a:latin typeface="Calibri"/>
                        </a:defRPr>
                      </a:pPr>
                      <a:r>
                        <a:t>                    10.1.4. Key Developments</a:t>
                      </a:r>
                    </a:p>
                  </a:txBody>
                  <a:tcPr>
                    <a:noFill/>
                    <a:lnL>
                      <a:noFill/>
                    </a:lnL>
                    <a:lnR>
                      <a:noFill/>
                    </a:lnR>
                    <a:lnT>
                      <a:noFill/>
                    </a:lnT>
                    <a:lnB>
                      <a:noFill/>
                    </a:lnB>
                  </a:tcPr>
                </a:tc>
              </a:tr>
              <a:tr h="310896">
                <a:tc>
                  <a:txBody>
                    <a:bodyPr/>
                    <a:lstStyle/>
                    <a:p>
                      <a:pPr>
                        <a:defRPr sz="1100" b="0">
                          <a:solidFill>
                            <a:srgbClr val="000000"/>
                          </a:solidFill>
                          <a:latin typeface="Calibri"/>
                        </a:defRPr>
                      </a:pPr>
                      <a:r>
                        <a:t>          8.4. Latin America (By Type_1, By Type_2)</a:t>
                      </a:r>
                    </a:p>
                  </a:txBody>
                  <a:tcPr>
                    <a:noFill/>
                    <a:lnL>
                      <a:noFill/>
                    </a:lnL>
                    <a:lnR>
                      <a:noFill/>
                    </a:lnR>
                    <a:lnT>
                      <a:noFill/>
                    </a:lnT>
                    <a:lnB>
                      <a:noFill/>
                    </a:lnB>
                  </a:tcPr>
                </a:tc>
                <a:tc>
                  <a:txBody>
                    <a:bodyPr/>
                    <a:lstStyle/>
                    <a:p>
                      <a:pPr>
                        <a:defRPr sz="900" b="0">
                          <a:solidFill>
                            <a:srgbClr val="000000"/>
                          </a:solidFill>
                          <a:latin typeface="Calibri"/>
                        </a:defRPr>
                      </a:pPr>
                      <a:r>
                        <a:t>          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10896">
                <a:tc>
                  <a:txBody>
                    <a:bodyPr/>
                    <a:lstStyle/>
                    <a:p>
                      <a:pPr>
                        <a:defRPr sz="1100" b="0">
                          <a:solidFill>
                            <a:srgbClr val="000000"/>
                          </a:solidFill>
                          <a:latin typeface="Calibri"/>
                        </a:defRPr>
                      </a:pPr>
                      <a:r>
                        <a:t>                    8.4.1. Brazil</a:t>
                      </a:r>
                    </a:p>
                  </a:txBody>
                  <a:tcPr>
                    <a:noFill/>
                    <a:lnL>
                      <a:noFill/>
                    </a:lnL>
                    <a:lnR>
                      <a:noFill/>
                    </a:lnR>
                    <a:lnT>
                      <a:noFill/>
                    </a:lnT>
                    <a:lnB>
                      <a:noFill/>
                    </a:lnB>
                  </a:tcPr>
                </a:tc>
                <a:tc>
                  <a:txBody>
                    <a:bodyPr/>
                    <a:lstStyle/>
                    <a:p>
                      <a:pPr>
                        <a:defRPr sz="1100" b="0">
                          <a:solidFill>
                            <a:srgbClr val="000000"/>
                          </a:solidFill>
                          <a:latin typeface="Calibri"/>
                        </a:defRPr>
                      </a:pPr>
                      <a:r>
                        <a:t>          10.2. Microsoft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8.4.2. Mexico</a:t>
                      </a:r>
                    </a:p>
                  </a:txBody>
                  <a:tcPr>
                    <a:noFill/>
                    <a:lnL>
                      <a:noFill/>
                    </a:lnL>
                    <a:lnR>
                      <a:noFill/>
                    </a:lnR>
                    <a:lnT>
                      <a:noFill/>
                    </a:lnT>
                    <a:lnB>
                      <a:noFill/>
                    </a:lnB>
                  </a:tcPr>
                </a:tc>
                <a:tc>
                  <a:txBody>
                    <a:bodyPr/>
                    <a:lstStyle/>
                    <a:p>
                      <a:pPr>
                        <a:defRPr sz="1100" b="0">
                          <a:solidFill>
                            <a:srgbClr val="000000"/>
                          </a:solidFill>
                          <a:latin typeface="Calibri"/>
                        </a:defRPr>
                      </a:pPr>
                      <a:r>
                        <a:t>          10.3. Dell Technologies Inc.</a:t>
                      </a:r>
                    </a:p>
                  </a:txBody>
                  <a:tcPr>
                    <a:noFill/>
                    <a:lnL>
                      <a:noFill/>
                    </a:lnL>
                    <a:lnR>
                      <a:noFill/>
                    </a:lnR>
                    <a:lnT>
                      <a:noFill/>
                    </a:lnT>
                    <a:lnB>
                      <a:noFill/>
                    </a:lnB>
                  </a:tcPr>
                </a:tc>
              </a:tr>
              <a:tr h="310896">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c>
                  <a:txBody>
                    <a:bodyPr/>
                    <a:lstStyle/>
                    <a:p>
                      <a:pPr>
                        <a:defRPr sz="1100" b="0">
                          <a:solidFill>
                            <a:srgbClr val="000000"/>
                          </a:solidFill>
                          <a:latin typeface="Calibri"/>
                        </a:defRPr>
                      </a:pPr>
                      <a:r>
                        <a:t>          10.4. Lenovo Group Limited</a:t>
                      </a:r>
                    </a:p>
                  </a:txBody>
                  <a:tcPr>
                    <a:noFill/>
                    <a:lnL>
                      <a:noFill/>
                    </a:lnL>
                    <a:lnR>
                      <a:noFill/>
                    </a:lnR>
                    <a:lnT>
                      <a:noFill/>
                    </a:lnT>
                    <a:lnB>
                      <a:noFill/>
                    </a:lnB>
                  </a:tcPr>
                </a:tc>
              </a:tr>
              <a:tr h="310896">
                <a:tc>
                  <a:txBody>
                    <a:bodyPr/>
                    <a:lstStyle/>
                    <a:p>
                      <a:pPr>
                        <a:defRPr sz="1100" b="0">
                          <a:solidFill>
                            <a:srgbClr val="000000"/>
                          </a:solidFill>
                          <a:latin typeface="Calibri"/>
                        </a:defRPr>
                      </a:pPr>
                      <a:r>
                        <a:t>          8.5. Middle East &amp; Africa (By Type_1, By Type_2)</a:t>
                      </a:r>
                    </a:p>
                  </a:txBody>
                  <a:tcPr>
                    <a:noFill/>
                    <a:lnL>
                      <a:noFill/>
                    </a:lnL>
                    <a:lnR>
                      <a:noFill/>
                    </a:lnR>
                    <a:lnT>
                      <a:noFill/>
                    </a:lnT>
                    <a:lnB>
                      <a:noFill/>
                    </a:lnB>
                  </a:tcPr>
                </a:tc>
                <a:tc>
                  <a:txBody>
                    <a:bodyPr/>
                    <a:lstStyle/>
                    <a:p>
                      <a:pPr>
                        <a:defRPr sz="1100" b="0">
                          <a:solidFill>
                            <a:srgbClr val="000000"/>
                          </a:solidFill>
                          <a:latin typeface="Calibri"/>
                        </a:defRPr>
                      </a:pPr>
                      <a:r>
                        <a:t>          10.5. Hewlett-Packard Company</a:t>
                      </a:r>
                    </a:p>
                  </a:txBody>
                  <a:tcPr>
                    <a:noFill/>
                    <a:lnL>
                      <a:noFill/>
                    </a:lnL>
                    <a:lnR>
                      <a:noFill/>
                    </a:lnR>
                    <a:lnT>
                      <a:noFill/>
                    </a:lnT>
                    <a:lnB>
                      <a:noFill/>
                    </a:lnB>
                  </a:tcPr>
                </a:tc>
              </a:tr>
              <a:tr h="310896">
                <a:tc>
                  <a:txBody>
                    <a:bodyPr/>
                    <a:lstStyle/>
                    <a:p>
                      <a:pPr>
                        <a:defRPr sz="1100" b="0">
                          <a:solidFill>
                            <a:srgbClr val="000000"/>
                          </a:solidFill>
                          <a:latin typeface="Calibri"/>
                        </a:defRPr>
                      </a:pPr>
                      <a:r>
                        <a:t>                    8.5.1. GCC Countries</a:t>
                      </a:r>
                    </a:p>
                  </a:txBody>
                  <a:tcPr>
                    <a:noFill/>
                    <a:lnL>
                      <a:noFill/>
                    </a:lnL>
                    <a:lnR>
                      <a:noFill/>
                    </a:lnR>
                    <a:lnT>
                      <a:noFill/>
                    </a:lnT>
                    <a:lnB>
                      <a:noFill/>
                    </a:lnB>
                  </a:tcPr>
                </a:tc>
                <a:tc>
                  <a:txBody>
                    <a:bodyPr/>
                    <a:lstStyle/>
                    <a:p>
                      <a:pPr>
                        <a:defRPr sz="1100" b="0">
                          <a:solidFill>
                            <a:srgbClr val="000000"/>
                          </a:solidFill>
                          <a:latin typeface="Calibri"/>
                        </a:defRPr>
                      </a:pPr>
                      <a:r>
                        <a:t>          10.6. AsusTek Computer Inc.</a:t>
                      </a:r>
                    </a:p>
                  </a:txBody>
                  <a:tcPr>
                    <a:noFill/>
                    <a:lnL>
                      <a:noFill/>
                    </a:lnL>
                    <a:lnR>
                      <a:noFill/>
                    </a:lnR>
                    <a:lnT>
                      <a:noFill/>
                    </a:lnT>
                    <a:lnB>
                      <a:noFill/>
                    </a:lnB>
                  </a:tcPr>
                </a:tc>
              </a:tr>
              <a:tr h="310896">
                <a:tc>
                  <a:txBody>
                    <a:bodyPr/>
                    <a:lstStyle/>
                    <a:p>
                      <a:pPr>
                        <a:defRPr sz="1100" b="0">
                          <a:solidFill>
                            <a:srgbClr val="000000"/>
                          </a:solidFill>
                          <a:latin typeface="Calibri"/>
                        </a:defRPr>
                      </a:pPr>
                      <a:r>
                        <a:t>                    8.5.2. South Africa</a:t>
                      </a:r>
                    </a:p>
                  </a:txBody>
                  <a:tcPr>
                    <a:noFill/>
                    <a:lnL>
                      <a:noFill/>
                    </a:lnL>
                    <a:lnR>
                      <a:noFill/>
                    </a:lnR>
                    <a:lnT>
                      <a:noFill/>
                    </a:lnT>
                    <a:lnB>
                      <a:noFill/>
                    </a:lnB>
                  </a:tcPr>
                </a:tc>
                <a:tc>
                  <a:txBody>
                    <a:bodyPr/>
                    <a:lstStyle/>
                    <a:p>
                      <a:pPr>
                        <a:defRPr sz="1100" b="0">
                          <a:solidFill>
                            <a:srgbClr val="000000"/>
                          </a:solidFill>
                          <a:latin typeface="Calibri"/>
                        </a:defRPr>
                      </a:pPr>
                      <a:r>
                        <a:t>          10.7. Acer Inc.</a:t>
                      </a:r>
                    </a:p>
                  </a:txBody>
                  <a:tcPr>
                    <a:noFill/>
                    <a:lnL>
                      <a:noFill/>
                    </a:lnL>
                    <a:lnR>
                      <a:noFill/>
                    </a:lnR>
                    <a:lnT>
                      <a:noFill/>
                    </a:lnT>
                    <a:lnB>
                      <a:noFill/>
                    </a:lnB>
                  </a:tcPr>
                </a:tc>
              </a:tr>
              <a:tr h="310896">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c>
                  <a:txBody>
                    <a:bodyPr/>
                    <a:lstStyle/>
                    <a:p>
                      <a:pPr>
                        <a:defRPr sz="1100" b="0">
                          <a:solidFill>
                            <a:srgbClr val="000000"/>
                          </a:solidFill>
                          <a:latin typeface="Calibri"/>
                        </a:defRPr>
                      </a:pPr>
                      <a:r>
                        <a:t>          10.8. IBM Corporation</a:t>
                      </a:r>
                    </a:p>
                  </a:txBody>
                  <a:tcPr>
                    <a:noFill/>
                    <a:lnL>
                      <a:noFill/>
                    </a:lnL>
                    <a:lnR>
                      <a:noFill/>
                    </a:lnR>
                    <a:lnT>
                      <a:noFill/>
                    </a:lnT>
                    <a:lnB>
                      <a:noFill/>
                    </a:lnB>
                  </a:tcPr>
                </a:tc>
              </a:tr>
              <a:tr h="310896">
                <a:tc>
                  <a:txBody>
                    <a:bodyPr/>
                    <a:lstStyle/>
                    <a:p>
                      <a:pPr>
                        <a:defRPr sz="1100" b="1">
                          <a:solidFill>
                            <a:srgbClr val="7030A0"/>
                          </a:solidFill>
                          <a:latin typeface="Calibri"/>
                        </a:defRPr>
                      </a:pPr>
                      <a:r>
                        <a:t>9. Competitive Dashboard</a:t>
                      </a:r>
                    </a:p>
                  </a:txBody>
                  <a:tcPr>
                    <a:noFill/>
                    <a:lnL>
                      <a:noFill/>
                    </a:lnL>
                    <a:lnR>
                      <a:noFill/>
                    </a:lnR>
                    <a:lnT>
                      <a:noFill/>
                    </a:lnT>
                    <a:lnB>
                      <a:noFill/>
                    </a:lnB>
                  </a:tcPr>
                </a:tc>
                <a:tc>
                  <a:txBody>
                    <a:bodyPr/>
                    <a:lstStyle/>
                    <a:p>
                      <a:pPr>
                        <a:defRPr sz="1100" b="0">
                          <a:solidFill>
                            <a:srgbClr val="000000"/>
                          </a:solidFill>
                          <a:latin typeface="Calibri"/>
                        </a:defRPr>
                      </a:pPr>
                      <a:r>
                        <a:t>          10.9. Samsung Electronics Co. Ltd.</a:t>
                      </a:r>
                    </a:p>
                  </a:txBody>
                  <a:tcPr>
                    <a:noFill/>
                    <a:lnL>
                      <a:noFill/>
                    </a:lnL>
                    <a:lnR>
                      <a:noFill/>
                    </a:lnR>
                    <a:lnT>
                      <a:noFill/>
                    </a:lnT>
                    <a:lnB>
                      <a:noFill/>
                    </a:lnB>
                  </a:tcPr>
                </a:tc>
              </a:tr>
              <a:tr h="310896">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c>
                  <a:txBody>
                    <a:bodyPr/>
                    <a:lstStyle/>
                    <a:p>
                      <a:pPr>
                        <a:defRPr sz="1100" b="0">
                          <a:solidFill>
                            <a:srgbClr val="000000"/>
                          </a:solidFill>
                          <a:latin typeface="Calibri"/>
                        </a:defRPr>
                      </a:pPr>
                      <a:r>
                        <a:t>          10.10. Toshiba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r>
              <a:tr h="310896">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